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BEE9D-9DDB-4D89-A6A0-43B25240CB6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102EBF6-56A9-4B15-8B17-68A8A765516E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Ключевые элементы психолого-педагогической компетентности педагога : </a:t>
          </a:r>
          <a:endParaRPr lang="ru-RU" dirty="0"/>
        </a:p>
      </dgm:t>
    </dgm:pt>
    <dgm:pt modelId="{A119EDDA-2377-4744-8D58-5B3AB0994844}" type="parTrans" cxnId="{F46A6468-3B9C-44B4-B635-55245B2EA7AE}">
      <dgm:prSet/>
      <dgm:spPr/>
      <dgm:t>
        <a:bodyPr/>
        <a:lstStyle/>
        <a:p>
          <a:endParaRPr lang="ru-RU"/>
        </a:p>
      </dgm:t>
    </dgm:pt>
    <dgm:pt modelId="{6A43870B-6580-426C-B84F-5690E9EF6BB0}" type="sibTrans" cxnId="{F46A6468-3B9C-44B4-B635-55245B2EA7AE}">
      <dgm:prSet/>
      <dgm:spPr/>
      <dgm:t>
        <a:bodyPr/>
        <a:lstStyle/>
        <a:p>
          <a:endParaRPr lang="ru-RU"/>
        </a:p>
      </dgm:t>
    </dgm:pt>
    <dgm:pt modelId="{DF0C6C34-C359-4382-AEE5-66C41D943F23}">
      <dgm:prSet phldrT="[Текст]"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Умение педагогическими способами определить уровень развития детей.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3ABDD4-C411-4A98-BD0B-E4A7596FA99A}" type="parTrans" cxnId="{AFE99482-7981-49AA-B74F-22AABF71B6A3}">
      <dgm:prSet/>
      <dgm:spPr/>
      <dgm:t>
        <a:bodyPr/>
        <a:lstStyle/>
        <a:p>
          <a:endParaRPr lang="ru-RU"/>
        </a:p>
      </dgm:t>
    </dgm:pt>
    <dgm:pt modelId="{A62C2FBE-DBDC-49A0-B8B1-2DC267EBA58A}" type="sibTrans" cxnId="{AFE99482-7981-49AA-B74F-22AABF71B6A3}">
      <dgm:prSet/>
      <dgm:spPr/>
      <dgm:t>
        <a:bodyPr/>
        <a:lstStyle/>
        <a:p>
          <a:endParaRPr lang="ru-RU"/>
        </a:p>
      </dgm:t>
    </dgm:pt>
    <dgm:pt modelId="{3CDFB691-79C6-45EC-ACC8-688747A41022}">
      <dgm:prSet phldrT="[Текст]"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Владение технологиями проектирования образовательного процесса (педагогический анализ, умение проектировать цели, корректировать и анализировать результаты образовательного процесса).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1188C3-F3C2-4920-84E2-C834A85A4282}" type="parTrans" cxnId="{1E04BD84-82A8-40FB-A7DD-970059670B0E}">
      <dgm:prSet/>
      <dgm:spPr/>
      <dgm:t>
        <a:bodyPr/>
        <a:lstStyle/>
        <a:p>
          <a:endParaRPr lang="ru-RU"/>
        </a:p>
      </dgm:t>
    </dgm:pt>
    <dgm:pt modelId="{195320EF-B529-4E2D-8D55-CC1639CA392B}" type="sibTrans" cxnId="{1E04BD84-82A8-40FB-A7DD-970059670B0E}">
      <dgm:prSet/>
      <dgm:spPr/>
      <dgm:t>
        <a:bodyPr/>
        <a:lstStyle/>
        <a:p>
          <a:endParaRPr lang="ru-RU"/>
        </a:p>
      </dgm:t>
    </dgm:pt>
    <dgm:pt modelId="{DE472C66-62FF-414B-BF19-FE8B952C981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Теоретические знания в области индивидуальных особенностей психологии и физиологических возможностей дошкольников, умение использовать эти знания в проектировании образовательного процесса.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ECFC10A-9920-4BCD-A1E9-4243BC8CB662}" type="parTrans" cxnId="{7AFA945D-A3D0-40BF-8899-817AA2D5BC27}">
      <dgm:prSet/>
      <dgm:spPr/>
      <dgm:t>
        <a:bodyPr/>
        <a:lstStyle/>
        <a:p>
          <a:endParaRPr lang="ru-RU"/>
        </a:p>
      </dgm:t>
    </dgm:pt>
    <dgm:pt modelId="{4AB724D4-F6E7-492C-AA4C-A7AFC49957C0}" type="sibTrans" cxnId="{7AFA945D-A3D0-40BF-8899-817AA2D5BC27}">
      <dgm:prSet/>
      <dgm:spPr/>
      <dgm:t>
        <a:bodyPr/>
        <a:lstStyle/>
        <a:p>
          <a:endParaRPr lang="ru-RU"/>
        </a:p>
      </dgm:t>
    </dgm:pt>
    <dgm:pt modelId="{0C237679-9320-401A-8A32-554D35687D24}" type="pres">
      <dgm:prSet presAssocID="{A39BEE9D-9DDB-4D89-A6A0-43B25240CB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05CEA-5D66-4C59-B76D-53258EF1B312}" type="pres">
      <dgm:prSet presAssocID="{F102EBF6-56A9-4B15-8B17-68A8A765516E}" presName="roof" presStyleLbl="dkBgShp" presStyleIdx="0" presStyleCnt="2" custLinFactNeighborY="-3968"/>
      <dgm:spPr/>
      <dgm:t>
        <a:bodyPr/>
        <a:lstStyle/>
        <a:p>
          <a:endParaRPr lang="ru-RU"/>
        </a:p>
      </dgm:t>
    </dgm:pt>
    <dgm:pt modelId="{1A3EBD50-8F60-4EED-B3B3-E711B2541F6F}" type="pres">
      <dgm:prSet presAssocID="{F102EBF6-56A9-4B15-8B17-68A8A765516E}" presName="pillars" presStyleCnt="0"/>
      <dgm:spPr/>
    </dgm:pt>
    <dgm:pt modelId="{468EA219-EB4C-42BA-AF76-44D7BE34C8FB}" type="pres">
      <dgm:prSet presAssocID="{F102EBF6-56A9-4B15-8B17-68A8A765516E}" presName="pillar1" presStyleLbl="node1" presStyleIdx="0" presStyleCnt="3" custLinFactNeighborY="1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AA586-36B2-4074-9FF4-D5EF366826C3}" type="pres">
      <dgm:prSet presAssocID="{DF0C6C34-C359-4382-AEE5-66C41D943F2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38ED-6B47-4103-837A-619570DE149E}" type="pres">
      <dgm:prSet presAssocID="{3CDFB691-79C6-45EC-ACC8-688747A4102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964E3-641B-4339-AA0C-C1CEB25F4898}" type="pres">
      <dgm:prSet presAssocID="{F102EBF6-56A9-4B15-8B17-68A8A765516E}" presName="base" presStyleLbl="dkBgShp" presStyleIdx="1" presStyleCnt="2"/>
      <dgm:spPr/>
    </dgm:pt>
  </dgm:ptLst>
  <dgm:cxnLst>
    <dgm:cxn modelId="{1E04BD84-82A8-40FB-A7DD-970059670B0E}" srcId="{F102EBF6-56A9-4B15-8B17-68A8A765516E}" destId="{3CDFB691-79C6-45EC-ACC8-688747A41022}" srcOrd="2" destOrd="0" parTransId="{981188C3-F3C2-4920-84E2-C834A85A4282}" sibTransId="{195320EF-B529-4E2D-8D55-CC1639CA392B}"/>
    <dgm:cxn modelId="{BE1CC8A3-65C7-4F95-ABC2-35E4A7A7F3AF}" type="presOf" srcId="{DF0C6C34-C359-4382-AEE5-66C41D943F23}" destId="{E4CAA586-36B2-4074-9FF4-D5EF366826C3}" srcOrd="0" destOrd="0" presId="urn:microsoft.com/office/officeart/2005/8/layout/hList3"/>
    <dgm:cxn modelId="{936DAB11-D58F-4025-92EC-77CCA87A647D}" type="presOf" srcId="{DE472C66-62FF-414B-BF19-FE8B952C9812}" destId="{468EA219-EB4C-42BA-AF76-44D7BE34C8FB}" srcOrd="0" destOrd="0" presId="urn:microsoft.com/office/officeart/2005/8/layout/hList3"/>
    <dgm:cxn modelId="{7AFA945D-A3D0-40BF-8899-817AA2D5BC27}" srcId="{F102EBF6-56A9-4B15-8B17-68A8A765516E}" destId="{DE472C66-62FF-414B-BF19-FE8B952C9812}" srcOrd="0" destOrd="0" parTransId="{AECFC10A-9920-4BCD-A1E9-4243BC8CB662}" sibTransId="{4AB724D4-F6E7-492C-AA4C-A7AFC49957C0}"/>
    <dgm:cxn modelId="{1757A24B-E9A1-4DCD-B62B-20F44BC448BC}" type="presOf" srcId="{A39BEE9D-9DDB-4D89-A6A0-43B25240CB6F}" destId="{0C237679-9320-401A-8A32-554D35687D24}" srcOrd="0" destOrd="0" presId="urn:microsoft.com/office/officeart/2005/8/layout/hList3"/>
    <dgm:cxn modelId="{28C0FAB2-C3D2-4020-80C5-633242D5ADA4}" type="presOf" srcId="{F102EBF6-56A9-4B15-8B17-68A8A765516E}" destId="{8E205CEA-5D66-4C59-B76D-53258EF1B312}" srcOrd="0" destOrd="0" presId="urn:microsoft.com/office/officeart/2005/8/layout/hList3"/>
    <dgm:cxn modelId="{F46A6468-3B9C-44B4-B635-55245B2EA7AE}" srcId="{A39BEE9D-9DDB-4D89-A6A0-43B25240CB6F}" destId="{F102EBF6-56A9-4B15-8B17-68A8A765516E}" srcOrd="0" destOrd="0" parTransId="{A119EDDA-2377-4744-8D58-5B3AB0994844}" sibTransId="{6A43870B-6580-426C-B84F-5690E9EF6BB0}"/>
    <dgm:cxn modelId="{AFE99482-7981-49AA-B74F-22AABF71B6A3}" srcId="{F102EBF6-56A9-4B15-8B17-68A8A765516E}" destId="{DF0C6C34-C359-4382-AEE5-66C41D943F23}" srcOrd="1" destOrd="0" parTransId="{DD3ABDD4-C411-4A98-BD0B-E4A7596FA99A}" sibTransId="{A62C2FBE-DBDC-49A0-B8B1-2DC267EBA58A}"/>
    <dgm:cxn modelId="{FC26D326-ED84-474C-9F07-1F9FDC8D77BA}" type="presOf" srcId="{3CDFB691-79C6-45EC-ACC8-688747A41022}" destId="{C34538ED-6B47-4103-837A-619570DE149E}" srcOrd="0" destOrd="0" presId="urn:microsoft.com/office/officeart/2005/8/layout/hList3"/>
    <dgm:cxn modelId="{79040D47-0298-49FC-BCBA-1451BA4063C6}" type="presParOf" srcId="{0C237679-9320-401A-8A32-554D35687D24}" destId="{8E205CEA-5D66-4C59-B76D-53258EF1B312}" srcOrd="0" destOrd="0" presId="urn:microsoft.com/office/officeart/2005/8/layout/hList3"/>
    <dgm:cxn modelId="{09C8C086-8C8F-4B55-A133-5D69C8776322}" type="presParOf" srcId="{0C237679-9320-401A-8A32-554D35687D24}" destId="{1A3EBD50-8F60-4EED-B3B3-E711B2541F6F}" srcOrd="1" destOrd="0" presId="urn:microsoft.com/office/officeart/2005/8/layout/hList3"/>
    <dgm:cxn modelId="{7982CEA5-33CA-476E-BC64-81C4A34C7E56}" type="presParOf" srcId="{1A3EBD50-8F60-4EED-B3B3-E711B2541F6F}" destId="{468EA219-EB4C-42BA-AF76-44D7BE34C8FB}" srcOrd="0" destOrd="0" presId="urn:microsoft.com/office/officeart/2005/8/layout/hList3"/>
    <dgm:cxn modelId="{6B6276B0-4C51-460B-B0DC-23ACD92B748C}" type="presParOf" srcId="{1A3EBD50-8F60-4EED-B3B3-E711B2541F6F}" destId="{E4CAA586-36B2-4074-9FF4-D5EF366826C3}" srcOrd="1" destOrd="0" presId="urn:microsoft.com/office/officeart/2005/8/layout/hList3"/>
    <dgm:cxn modelId="{D246F5FC-9A46-4EBF-8BEF-8D7E1F20E013}" type="presParOf" srcId="{1A3EBD50-8F60-4EED-B3B3-E711B2541F6F}" destId="{C34538ED-6B47-4103-837A-619570DE149E}" srcOrd="2" destOrd="0" presId="urn:microsoft.com/office/officeart/2005/8/layout/hList3"/>
    <dgm:cxn modelId="{17C5FD4B-BF12-48E0-8DDC-97382F8617B7}" type="presParOf" srcId="{0C237679-9320-401A-8A32-554D35687D24}" destId="{CF7964E3-641B-4339-AA0C-C1CEB25F489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3DE8A-1304-49DF-8B5C-0001D98B9F8D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DAA9956-4061-4D79-B207-F41CA83D42E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структуре психолого-педагогической компетентности педагога можно выделить: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69DD68-549F-4534-9179-2F5B941AF301}" type="parTrans" cxnId="{617A41AA-30F3-4D0B-9432-DB11BCD1F197}">
      <dgm:prSet/>
      <dgm:spPr/>
      <dgm:t>
        <a:bodyPr/>
        <a:lstStyle/>
        <a:p>
          <a:endParaRPr lang="ru-RU"/>
        </a:p>
      </dgm:t>
    </dgm:pt>
    <dgm:pt modelId="{18B73D8C-9E0F-43E6-A513-86CBD3C296AC}" type="sibTrans" cxnId="{617A41AA-30F3-4D0B-9432-DB11BCD1F197}">
      <dgm:prSet/>
      <dgm:spPr/>
      <dgm:t>
        <a:bodyPr/>
        <a:lstStyle/>
        <a:p>
          <a:endParaRPr lang="ru-RU"/>
        </a:p>
      </dgm:t>
    </dgm:pt>
    <dgm:pt modelId="{B7BBA160-BFA7-4A12-B807-EA1F69AE522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компетентность в общении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332F54-2D6D-47BA-8C77-76CA5C183243}" type="parTrans" cxnId="{41BC943F-79BB-4559-8CCA-101D8236E39A}">
      <dgm:prSet/>
      <dgm:spPr/>
      <dgm:t>
        <a:bodyPr/>
        <a:lstStyle/>
        <a:p>
          <a:endParaRPr lang="ru-RU"/>
        </a:p>
      </dgm:t>
    </dgm:pt>
    <dgm:pt modelId="{2C54F089-110F-40CC-ACD0-794134D637FA}" type="sibTrans" cxnId="{41BC943F-79BB-4559-8CCA-101D8236E39A}">
      <dgm:prSet/>
      <dgm:spPr/>
      <dgm:t>
        <a:bodyPr/>
        <a:lstStyle/>
        <a:p>
          <a:endParaRPr lang="ru-RU"/>
        </a:p>
      </dgm:t>
    </dgm:pt>
    <dgm:pt modelId="{667C86C3-AC4E-4183-AE39-14722EDA87B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социально-педагогическая компетентность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D91161D-9C9F-40A1-942E-02C2E7FA3630}" type="parTrans" cxnId="{42A5FBD8-1E3B-4076-BE9F-16AA8554C840}">
      <dgm:prSet/>
      <dgm:spPr/>
      <dgm:t>
        <a:bodyPr/>
        <a:lstStyle/>
        <a:p>
          <a:endParaRPr lang="ru-RU"/>
        </a:p>
      </dgm:t>
    </dgm:pt>
    <dgm:pt modelId="{D6AFA201-266A-485B-A4AD-6813CD35F0A6}" type="sibTrans" cxnId="{42A5FBD8-1E3B-4076-BE9F-16AA8554C840}">
      <dgm:prSet/>
      <dgm:spPr/>
      <dgm:t>
        <a:bodyPr/>
        <a:lstStyle/>
        <a:p>
          <a:endParaRPr lang="ru-RU"/>
        </a:p>
      </dgm:t>
    </dgm:pt>
    <dgm:pt modelId="{249F734D-BBDF-44BF-93F4-CA539C369D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  интеллектуальная компетентность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9047C3-A0A2-47DD-9751-EB730D378EFA}" type="parTrans" cxnId="{E0A741D6-AB41-4D1C-92FF-B5CFC14FB6F4}">
      <dgm:prSet/>
      <dgm:spPr/>
      <dgm:t>
        <a:bodyPr/>
        <a:lstStyle/>
        <a:p>
          <a:endParaRPr lang="ru-RU"/>
        </a:p>
      </dgm:t>
    </dgm:pt>
    <dgm:pt modelId="{AC98C76C-4668-4B05-B1B2-9A3AFCC1AAB0}" type="sibTrans" cxnId="{E0A741D6-AB41-4D1C-92FF-B5CFC14FB6F4}">
      <dgm:prSet/>
      <dgm:spPr/>
      <dgm:t>
        <a:bodyPr/>
        <a:lstStyle/>
        <a:p>
          <a:endParaRPr lang="ru-RU"/>
        </a:p>
      </dgm:t>
    </dgm:pt>
    <dgm:pt modelId="{2F8BD9C2-B106-4084-AA64-8ED0A5022AA8}" type="pres">
      <dgm:prSet presAssocID="{CED3DE8A-1304-49DF-8B5C-0001D98B9F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A9040-B19B-4948-9E4E-BD0164918A98}" type="pres">
      <dgm:prSet presAssocID="{CDAA9956-4061-4D79-B207-F41CA83D42EC}" presName="roof" presStyleLbl="dkBgShp" presStyleIdx="0" presStyleCnt="2" custLinFactNeighborX="-17969" custLinFactNeighborY="-55991"/>
      <dgm:spPr/>
      <dgm:t>
        <a:bodyPr/>
        <a:lstStyle/>
        <a:p>
          <a:endParaRPr lang="ru-RU"/>
        </a:p>
      </dgm:t>
    </dgm:pt>
    <dgm:pt modelId="{CAC0B2BE-5918-4E93-9571-7583F028956B}" type="pres">
      <dgm:prSet presAssocID="{CDAA9956-4061-4D79-B207-F41CA83D42EC}" presName="pillars" presStyleCnt="0"/>
      <dgm:spPr/>
    </dgm:pt>
    <dgm:pt modelId="{EF68498D-E664-412F-808B-67371DFB6BF1}" type="pres">
      <dgm:prSet presAssocID="{CDAA9956-4061-4D79-B207-F41CA83D42E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747AE-4B22-4C5B-B699-3E956CDCEFC4}" type="pres">
      <dgm:prSet presAssocID="{249F734D-BBDF-44BF-93F4-CA539C369D6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25336-DC73-4838-90A6-8960C501A549}" type="pres">
      <dgm:prSet presAssocID="{667C86C3-AC4E-4183-AE39-14722EDA87B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4AD19-A343-4385-A136-67D54CAB5E80}" type="pres">
      <dgm:prSet presAssocID="{CDAA9956-4061-4D79-B207-F41CA83D42EC}" presName="base" presStyleLbl="dkBgShp" presStyleIdx="1" presStyleCnt="2"/>
      <dgm:spPr/>
    </dgm:pt>
  </dgm:ptLst>
  <dgm:cxnLst>
    <dgm:cxn modelId="{0EDC5144-7A04-4FB8-9786-890E4D4D34B7}" type="presOf" srcId="{667C86C3-AC4E-4183-AE39-14722EDA87B4}" destId="{C8D25336-DC73-4838-90A6-8960C501A549}" srcOrd="0" destOrd="0" presId="urn:microsoft.com/office/officeart/2005/8/layout/hList3"/>
    <dgm:cxn modelId="{E0A741D6-AB41-4D1C-92FF-B5CFC14FB6F4}" srcId="{CDAA9956-4061-4D79-B207-F41CA83D42EC}" destId="{249F734D-BBDF-44BF-93F4-CA539C369D66}" srcOrd="1" destOrd="0" parTransId="{539047C3-A0A2-47DD-9751-EB730D378EFA}" sibTransId="{AC98C76C-4668-4B05-B1B2-9A3AFCC1AAB0}"/>
    <dgm:cxn modelId="{DD31E6DC-773A-4481-A63B-C97D0C8F8BD4}" type="presOf" srcId="{B7BBA160-BFA7-4A12-B807-EA1F69AE5227}" destId="{EF68498D-E664-412F-808B-67371DFB6BF1}" srcOrd="0" destOrd="0" presId="urn:microsoft.com/office/officeart/2005/8/layout/hList3"/>
    <dgm:cxn modelId="{42A5FBD8-1E3B-4076-BE9F-16AA8554C840}" srcId="{CDAA9956-4061-4D79-B207-F41CA83D42EC}" destId="{667C86C3-AC4E-4183-AE39-14722EDA87B4}" srcOrd="2" destOrd="0" parTransId="{4D91161D-9C9F-40A1-942E-02C2E7FA3630}" sibTransId="{D6AFA201-266A-485B-A4AD-6813CD35F0A6}"/>
    <dgm:cxn modelId="{A79668B6-8270-4C6F-BFF1-1E10D6BC5125}" type="presOf" srcId="{249F734D-BBDF-44BF-93F4-CA539C369D66}" destId="{042747AE-4B22-4C5B-B699-3E956CDCEFC4}" srcOrd="0" destOrd="0" presId="urn:microsoft.com/office/officeart/2005/8/layout/hList3"/>
    <dgm:cxn modelId="{617A41AA-30F3-4D0B-9432-DB11BCD1F197}" srcId="{CED3DE8A-1304-49DF-8B5C-0001D98B9F8D}" destId="{CDAA9956-4061-4D79-B207-F41CA83D42EC}" srcOrd="0" destOrd="0" parTransId="{8969DD68-549F-4534-9179-2F5B941AF301}" sibTransId="{18B73D8C-9E0F-43E6-A513-86CBD3C296AC}"/>
    <dgm:cxn modelId="{FC87D883-1C21-4C21-BB02-6142820D17EE}" type="presOf" srcId="{CED3DE8A-1304-49DF-8B5C-0001D98B9F8D}" destId="{2F8BD9C2-B106-4084-AA64-8ED0A5022AA8}" srcOrd="0" destOrd="0" presId="urn:microsoft.com/office/officeart/2005/8/layout/hList3"/>
    <dgm:cxn modelId="{125460B8-2008-45DD-BFDB-F2445D0DE824}" type="presOf" srcId="{CDAA9956-4061-4D79-B207-F41CA83D42EC}" destId="{3A3A9040-B19B-4948-9E4E-BD0164918A98}" srcOrd="0" destOrd="0" presId="urn:microsoft.com/office/officeart/2005/8/layout/hList3"/>
    <dgm:cxn modelId="{41BC943F-79BB-4559-8CCA-101D8236E39A}" srcId="{CDAA9956-4061-4D79-B207-F41CA83D42EC}" destId="{B7BBA160-BFA7-4A12-B807-EA1F69AE5227}" srcOrd="0" destOrd="0" parTransId="{9D332F54-2D6D-47BA-8C77-76CA5C183243}" sibTransId="{2C54F089-110F-40CC-ACD0-794134D637FA}"/>
    <dgm:cxn modelId="{C0399F28-A1B0-4188-8C62-E0AA9AEFA703}" type="presParOf" srcId="{2F8BD9C2-B106-4084-AA64-8ED0A5022AA8}" destId="{3A3A9040-B19B-4948-9E4E-BD0164918A98}" srcOrd="0" destOrd="0" presId="urn:microsoft.com/office/officeart/2005/8/layout/hList3"/>
    <dgm:cxn modelId="{7A2FA93A-8BA9-4BAB-BA69-D826FE25EBFB}" type="presParOf" srcId="{2F8BD9C2-B106-4084-AA64-8ED0A5022AA8}" destId="{CAC0B2BE-5918-4E93-9571-7583F028956B}" srcOrd="1" destOrd="0" presId="urn:microsoft.com/office/officeart/2005/8/layout/hList3"/>
    <dgm:cxn modelId="{DE445634-1A48-4FF7-A608-14C1630ECBFF}" type="presParOf" srcId="{CAC0B2BE-5918-4E93-9571-7583F028956B}" destId="{EF68498D-E664-412F-808B-67371DFB6BF1}" srcOrd="0" destOrd="0" presId="urn:microsoft.com/office/officeart/2005/8/layout/hList3"/>
    <dgm:cxn modelId="{F3E5C1A2-6CB1-4480-87EB-DF912DB8BDD2}" type="presParOf" srcId="{CAC0B2BE-5918-4E93-9571-7583F028956B}" destId="{042747AE-4B22-4C5B-B699-3E956CDCEFC4}" srcOrd="1" destOrd="0" presId="urn:microsoft.com/office/officeart/2005/8/layout/hList3"/>
    <dgm:cxn modelId="{0C80A053-D280-4567-BD74-37152C8E23AA}" type="presParOf" srcId="{CAC0B2BE-5918-4E93-9571-7583F028956B}" destId="{C8D25336-DC73-4838-90A6-8960C501A549}" srcOrd="2" destOrd="0" presId="urn:microsoft.com/office/officeart/2005/8/layout/hList3"/>
    <dgm:cxn modelId="{8E32B5A5-43D4-438E-8D9C-A14D76F4C27F}" type="presParOf" srcId="{2F8BD9C2-B106-4084-AA64-8ED0A5022AA8}" destId="{CE54AD19-A343-4385-A136-67D54CAB5E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05CEA-5D66-4C59-B76D-53258EF1B312}">
      <dsp:nvSpPr>
        <dsp:cNvPr id="0" name=""/>
        <dsp:cNvSpPr/>
      </dsp:nvSpPr>
      <dsp:spPr>
        <a:xfrm>
          <a:off x="0" y="0"/>
          <a:ext cx="8143932" cy="18002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7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Ключевые элементы психолого-педагогической компетентности педагога : </a:t>
          </a:r>
          <a:endParaRPr lang="ru-RU" sz="3700" kern="1200" dirty="0"/>
        </a:p>
      </dsp:txBody>
      <dsp:txXfrm>
        <a:off x="0" y="0"/>
        <a:ext cx="8143932" cy="1800237"/>
      </dsp:txXfrm>
    </dsp:sp>
    <dsp:sp modelId="{468EA219-EB4C-42BA-AF76-44D7BE34C8FB}">
      <dsp:nvSpPr>
        <dsp:cNvPr id="0" name=""/>
        <dsp:cNvSpPr/>
      </dsp:nvSpPr>
      <dsp:spPr>
        <a:xfrm>
          <a:off x="3976" y="1857398"/>
          <a:ext cx="2711992" cy="37804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Теоретические знания в области индивидуальных особенностей психологии и физиологических возможностей дошкольников, умение использовать эти знания в проектировании образовательного процесса.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6" y="1857398"/>
        <a:ext cx="2711992" cy="3780498"/>
      </dsp:txXfrm>
    </dsp:sp>
    <dsp:sp modelId="{E4CAA586-36B2-4074-9FF4-D5EF366826C3}">
      <dsp:nvSpPr>
        <dsp:cNvPr id="0" name=""/>
        <dsp:cNvSpPr/>
      </dsp:nvSpPr>
      <dsp:spPr>
        <a:xfrm>
          <a:off x="2715969" y="1800237"/>
          <a:ext cx="2711992" cy="37804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Умение педагогическими способами определить уровень развития детей.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5969" y="1800237"/>
        <a:ext cx="2711992" cy="3780498"/>
      </dsp:txXfrm>
    </dsp:sp>
    <dsp:sp modelId="{C34538ED-6B47-4103-837A-619570DE149E}">
      <dsp:nvSpPr>
        <dsp:cNvPr id="0" name=""/>
        <dsp:cNvSpPr/>
      </dsp:nvSpPr>
      <dsp:spPr>
        <a:xfrm>
          <a:off x="5427962" y="1800237"/>
          <a:ext cx="2711992" cy="37804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Владение технологиями проектирования образовательного процесса (педагогический анализ, умение проектировать цели, корректировать и анализировать результаты образовательного процесса).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7962" y="1800237"/>
        <a:ext cx="2711992" cy="3780498"/>
      </dsp:txXfrm>
    </dsp:sp>
    <dsp:sp modelId="{CF7964E3-641B-4339-AA0C-C1CEB25F4898}">
      <dsp:nvSpPr>
        <dsp:cNvPr id="0" name=""/>
        <dsp:cNvSpPr/>
      </dsp:nvSpPr>
      <dsp:spPr>
        <a:xfrm>
          <a:off x="0" y="5580736"/>
          <a:ext cx="8143932" cy="4200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3A9040-B19B-4948-9E4E-BD0164918A98}">
      <dsp:nvSpPr>
        <dsp:cNvPr id="0" name=""/>
        <dsp:cNvSpPr/>
      </dsp:nvSpPr>
      <dsp:spPr>
        <a:xfrm>
          <a:off x="0" y="0"/>
          <a:ext cx="8358246" cy="16716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itchFamily="18" charset="0"/>
              <a:cs typeface="Times New Roman" pitchFamily="18" charset="0"/>
            </a:rPr>
            <a:t>В структуре психолого-педагогической компетентности педагога можно выделить: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358246" cy="1671649"/>
      </dsp:txXfrm>
    </dsp:sp>
    <dsp:sp modelId="{EF68498D-E664-412F-808B-67371DFB6BF1}">
      <dsp:nvSpPr>
        <dsp:cNvPr id="0" name=""/>
        <dsp:cNvSpPr/>
      </dsp:nvSpPr>
      <dsp:spPr>
        <a:xfrm>
          <a:off x="4081" y="1671649"/>
          <a:ext cx="2783361" cy="3510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компетентность в общении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1" y="1671649"/>
        <a:ext cx="2783361" cy="3510463"/>
      </dsp:txXfrm>
    </dsp:sp>
    <dsp:sp modelId="{042747AE-4B22-4C5B-B699-3E956CDCEFC4}">
      <dsp:nvSpPr>
        <dsp:cNvPr id="0" name=""/>
        <dsp:cNvSpPr/>
      </dsp:nvSpPr>
      <dsp:spPr>
        <a:xfrm>
          <a:off x="2787442" y="1671649"/>
          <a:ext cx="2783361" cy="3510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  интеллектуальная компетентность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7442" y="1671649"/>
        <a:ext cx="2783361" cy="3510463"/>
      </dsp:txXfrm>
    </dsp:sp>
    <dsp:sp modelId="{C8D25336-DC73-4838-90A6-8960C501A549}">
      <dsp:nvSpPr>
        <dsp:cNvPr id="0" name=""/>
        <dsp:cNvSpPr/>
      </dsp:nvSpPr>
      <dsp:spPr>
        <a:xfrm>
          <a:off x="5570803" y="1671649"/>
          <a:ext cx="2783361" cy="3510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социально-педагогическая компетентность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0803" y="1671649"/>
        <a:ext cx="2783361" cy="3510463"/>
      </dsp:txXfrm>
    </dsp:sp>
    <dsp:sp modelId="{CE54AD19-A343-4385-A136-67D54CAB5E80}">
      <dsp:nvSpPr>
        <dsp:cNvPr id="0" name=""/>
        <dsp:cNvSpPr/>
      </dsp:nvSpPr>
      <dsp:spPr>
        <a:xfrm>
          <a:off x="0" y="5182112"/>
          <a:ext cx="8358246" cy="3900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F1D1-17AE-4E99-8ACE-82456C16829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02FB-66BA-4283-84C2-7DA9A62F6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64399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«Психолого–педагогическая компетентность педагога </a:t>
            </a:r>
            <a:r>
              <a:rPr lang="ru-RU" b="1" dirty="0"/>
              <a:t>ДОУ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условиях реализации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ФГОС </a:t>
            </a:r>
            <a:r>
              <a:rPr lang="ru-RU" b="1" dirty="0"/>
              <a:t>дошкольного образования».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714884"/>
            <a:ext cx="304321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высшей категории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15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Невинномысска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Георгиевна Гаврилова.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static.vecteezy.com/system/resources/previews/000/299/653/original/kids-doing-science-experiment-and-set-of-beaker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tatic.vecteezy.com/system/resources/previews/000/299/653/original/kids-doing-science-experiment-and-set-of-beaker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tatic.vecteezy.com/ti/gratis-vector/p3/447711-jongen-en-meisje-doen-wetenschappelijke-experimenten-samen-grati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static.vecteezy.com/ti/gratis-vector/p3/447711-jongen-en-meisje-doen-wetenschappelijke-experimenten-samen-grati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static.vecteezy.com/ti/gratis-vector/p3/447711-jongen-en-meisje-doen-wetenschappelijke-experimenten-samen-grati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static.vecteezy.com/ti/gratis-vector/p3/447711-jongen-en-meisje-doen-wetenschappelijke-experimenten-samen-grati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static.vecteezy.com/ti/gratis-vector/p3/447711-jongen-en-meisje-doen-wetenschappelijke-experimenten-samen-grati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static.vecteezy.com/ti/gratis-vector/p3/447711-jongen-en-meisje-doen-wetenschappelijke-experimenten-samen-grati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static.vecteezy.com/ti/gratis-vector/p3/447711-jongen-en-meisje-doen-wetenschappelijke-experimenten-samen-grati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https://ktotakoy.com/wp-content/uploads/2020/04/kto-takoi-vospitatel-detskogo-sad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ktotakoy.com/wp-content/uploads/2020/04/kto-takoi-vospitatel-detskogo-sad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8" descr="https://fsd.kopilkaurokov.ru/up/html/2019/02/19/k_5c6b89b0ee6d7/500435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87586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 descr="https://adonius.club/uploads/posts/2022-02/thumbs/1644724540_5-adonius-club-p-deti-risunok-na-prozrachnom-fone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34209"/>
            <a:ext cx="5358102" cy="322379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571744"/>
            <a:ext cx="874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s://i.pinimg.com/originals/35/9f/0e/359f0ec626ab4cb3c02932d536666f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1889269" cy="1714512"/>
          </a:xfrm>
          <a:prstGeom prst="rect">
            <a:avLst/>
          </a:prstGeom>
          <a:noFill/>
        </p:spPr>
      </p:pic>
      <p:pic>
        <p:nvPicPr>
          <p:cNvPr id="7" name="Picture 5" descr="https://i.pinimg.com/originals/35/9f/0e/359f0ec626ab4cb3c02932d536666f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642918"/>
            <a:ext cx="2361586" cy="2143140"/>
          </a:xfrm>
          <a:prstGeom prst="rect">
            <a:avLst/>
          </a:prstGeom>
          <a:noFill/>
        </p:spPr>
      </p:pic>
      <p:pic>
        <p:nvPicPr>
          <p:cNvPr id="8" name="Picture 5" descr="https://i.pinimg.com/originals/35/9f/0e/359f0ec626ab4cb3c02932d536666f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1889269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166843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Компетентный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знающий, осведомленный, авторитетный в какой-либо области человек. Отсюда часто упоминаемое словосочетание «компетентный специалист».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компетенция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круг вопросов, в которых этот специалист хорошо осведомлен.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педагогической науке понятие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психолого-педагогическая компетентность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определяется чаще всего как максимально адекватная, пропорциональная совокупность профессиональных и личностных свойств педагога, позволяющая достигать качественных результатов в процессе обучения и воспитания обучаемых (воспитываемых).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00034" y="428604"/>
          <a:ext cx="814393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357158" y="571480"/>
          <a:ext cx="835824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00496" y="1500174"/>
            <a:ext cx="5143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Коммуникативная компетентность является одним из наиболее значимых элементов психолого-педагогической   компетентности, поскольку позволяет успешно выстраивать процесс общения, создавая положительные отношения с участниками образовательных отношений, позволяет грамотно транслировать собеседникам свои мысли, налаживать контакт.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https://papik.pro/uploads/posts/2021-12/thumbs/1639216551_31-papik-pro-p-klipart-vospitatel-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000108"/>
            <a:ext cx="4429116" cy="442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28596" y="285728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Интеллектуальная компетентность представляет собой определённый объём знаний из разных сфер жизнедеятельности, актуализация которых в текущий момент способствует принятию грамотного решения. У педагога должен быть обширный запас знаний из области психологии личности дошкольника, психологии развития, психологии общения, других областей психологии, необходимых для ежеминутного выстраивания взаимодействия с воспитанниками, умение применять эти знания в реальных ситуациях взаимодействия.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https://img.uslugio.com/uf/files/12-13-19/medium/2wsj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429000"/>
            <a:ext cx="6072198" cy="3529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714356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Социально-педагогическая компетентность проявляется в том, как педагог организует и планирует свою педагогическую деятельность, организует деятельность воспитанников, выбирает соответствующие методы, средства, приёмы педагогической деятельности, методы контроля и самоконтроля, обратной связи с участниками образовательных отношений.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51" name="Picture 23" descr="https://navigator.krao.ru/images/events/cover/0724d0cdbf5fa5af29ba43e67575be82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71744"/>
            <a:ext cx="672465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57166"/>
            <a:ext cx="892971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Психолого–педагогическая компетентность педагога в соответствии ФГОС ДО включает в себя: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осведомленность воспитателя об индивидуальных особенностях каждого воспитанника, его способностях, сильных сторонах характера, достоинствах и недостатках которые проявляются в принятии продуктивных стратегий индивидуального подхода в работе с ним;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осведомленность в области процессов общения, происходящих в группе, с которой воспитатель работает, процессов, происходящих внутри группы, в какой мере процессы общения содействуют или препятствуют развитию ребенка;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осведомленность воспитателя об оптимальных методах обучения, о способности к профессиональному самосовершенствованию, а также о сильных и слабых сторонах своей собственной личности и деятельности и о том, что и как нужно сделать в отношении самого себя, чтобы повысить качество воспитательно-образовательной деятельности.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749668_23-p-fon-dlya-prezentatsii-goluboi-s-ramkoi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5072074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Педагог должен уметь творчески сотрудничать, как с детьми, так и с родителями (законными представителями), и с коллегами по работе; грамотно решать конфликтные ситуации.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fsd.multiurok.ru/html/2019/11/05/s_5dc09a8cdefc6/1244475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456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«Психолого–педагогическая компетентность педагога ДОУ  в условиях реализации  ФГОС дошкольного образования».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52</cp:revision>
  <dcterms:created xsi:type="dcterms:W3CDTF">2022-10-06T07:26:09Z</dcterms:created>
  <dcterms:modified xsi:type="dcterms:W3CDTF">2022-10-07T07:06:44Z</dcterms:modified>
</cp:coreProperties>
</file>